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Playfair Display" panose="020B0604020202020204" charset="0"/>
      <p:regular r:id="rId13"/>
      <p:bold r:id="rId14"/>
      <p:italic r:id="rId15"/>
      <p:boldItalic r:id="rId16"/>
    </p:embeddedFont>
    <p:embeddedFont>
      <p:font typeface="Lato" panose="020B060402020202020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540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dc6f984642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dc6f984642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dc6f984642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dc6f984642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dc6f984642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dc6f984642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dc6f984642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dc6f984642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dc6f984642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dc6f984642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dc6f984642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dc6f984642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dc6f984642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dc6f984642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dc6f984642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dc6f984642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dc6f984642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dc6f984642_0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dc6f984642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dc6f984642_0_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w="28575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5" name="Google Shape;15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00177" y="4342250"/>
            <a:ext cx="2003985" cy="701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9" name="Google Shape;19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262538" y="3348175"/>
            <a:ext cx="4618927" cy="1616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5" name="Google Shape;25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68075" y="4273400"/>
            <a:ext cx="1974675" cy="691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1" name="Google Shape;31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81475" y="4378625"/>
            <a:ext cx="1584026" cy="55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311700" y="1391378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9" name="Google Shape;49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33369" y="4190692"/>
            <a:ext cx="2309449" cy="8083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coral">
    <p:bg>
      <p:bgPr>
        <a:solidFill>
          <a:srgbClr val="004B87">
            <a:alpha val="29610"/>
          </a:srgb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Additional Stakeholder Input Results</a:t>
            </a:r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subTitle" idx="1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June 1, 2021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2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Final Thoughts</a:t>
            </a:r>
            <a:endParaRPr/>
          </a:p>
        </p:txBody>
      </p:sp>
      <p:sp>
        <p:nvSpPr>
          <p:cNvPr id="136" name="Google Shape;136;p2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10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lt2"/>
                </a:solidFill>
              </a:rPr>
              <a:t>Superintendent’s Task Force</a:t>
            </a:r>
            <a:endParaRPr b="1">
              <a:solidFill>
                <a:schemeClr val="lt2"/>
              </a:solidFill>
            </a:endParaRPr>
          </a:p>
        </p:txBody>
      </p:sp>
      <p:sp>
        <p:nvSpPr>
          <p:cNvPr id="71" name="Google Shape;71;p1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2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72" name="Google Shape;72;p14"/>
          <p:cNvSpPr/>
          <p:nvPr/>
        </p:nvSpPr>
        <p:spPr>
          <a:xfrm>
            <a:off x="592200" y="1873825"/>
            <a:ext cx="8000700" cy="911400"/>
          </a:xfrm>
          <a:prstGeom prst="rect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>
            <a:spLocks noGrp="1"/>
          </p:cNvSpPr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Who</a:t>
            </a:r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body" idx="2"/>
          </p:nvPr>
        </p:nvSpPr>
        <p:spPr>
          <a:xfrm>
            <a:off x="4939500" y="197825"/>
            <a:ext cx="3837000" cy="42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b="1"/>
              <a:t>Over 100 Participants</a:t>
            </a:r>
            <a:endParaRPr sz="2100"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Everyone who applied + ...</a:t>
            </a: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Certificated Staff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Classified Staff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Principals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Administrators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Students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Community Members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Parents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When/How</a:t>
            </a:r>
            <a:endParaRPr/>
          </a:p>
        </p:txBody>
      </p:sp>
      <p:sp>
        <p:nvSpPr>
          <p:cNvPr id="85" name="Google Shape;85;p16"/>
          <p:cNvSpPr txBox="1">
            <a:spLocks noGrp="1"/>
          </p:cNvSpPr>
          <p:nvPr>
            <p:ph type="body" idx="2"/>
          </p:nvPr>
        </p:nvSpPr>
        <p:spPr>
          <a:xfrm>
            <a:off x="4939500" y="258375"/>
            <a:ext cx="3837000" cy="43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b="1"/>
              <a:t>When:</a:t>
            </a:r>
            <a:endParaRPr sz="2100"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 b="1"/>
              <a:t>2 Virtual Meetings</a:t>
            </a:r>
            <a:endParaRPr sz="1500" b="1"/>
          </a:p>
          <a:p>
            <a:pPr marL="457200" lvl="0" indent="-323850" algn="l" rtl="0">
              <a:spcBef>
                <a:spcPts val="120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May 6, 2021</a:t>
            </a:r>
            <a:endParaRPr sz="150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May 20, 2021</a:t>
            </a:r>
            <a:endParaRPr sz="15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00" b="1"/>
              <a:t>How</a:t>
            </a:r>
            <a:r>
              <a:rPr lang="en" sz="1500" b="1"/>
              <a:t>:</a:t>
            </a:r>
            <a:endParaRPr sz="1500" b="1"/>
          </a:p>
          <a:p>
            <a:pPr marL="457200" lvl="0" indent="-323850" algn="l" rtl="0">
              <a:spcBef>
                <a:spcPts val="120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Large Group Discussions</a:t>
            </a:r>
            <a:endParaRPr sz="150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Small group breakout sessions</a:t>
            </a:r>
            <a:endParaRPr sz="150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Input captured live</a:t>
            </a:r>
            <a:endParaRPr sz="15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00" b="1"/>
              <a:t>Process:</a:t>
            </a:r>
            <a:endParaRPr sz="2100" b="1"/>
          </a:p>
          <a:p>
            <a:pPr marL="457200" lvl="0" indent="-323850" algn="l" rtl="0">
              <a:spcBef>
                <a:spcPts val="120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Meeting 1 - Overarching themes </a:t>
            </a:r>
            <a:endParaRPr sz="150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Meeting 2 - Drilled down to specifics</a:t>
            </a:r>
            <a:endParaRPr sz="15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500"/>
          </a:p>
        </p:txBody>
      </p:sp>
      <p:sp>
        <p:nvSpPr>
          <p:cNvPr id="86" name="Google Shape;86;p1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>
            <a:off x="311700" y="1627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We Learned</a:t>
            </a:r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93" name="Google Shape;93;p17"/>
          <p:cNvSpPr txBox="1">
            <a:spLocks noGrp="1"/>
          </p:cNvSpPr>
          <p:nvPr>
            <p:ph type="body" idx="1"/>
          </p:nvPr>
        </p:nvSpPr>
        <p:spPr>
          <a:xfrm>
            <a:off x="311700" y="8476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700"/>
              <a:buChar char="●"/>
            </a:pPr>
            <a:r>
              <a:rPr lang="en" sz="1700" b="1">
                <a:solidFill>
                  <a:schemeClr val="lt2"/>
                </a:solidFill>
              </a:rPr>
              <a:t>Communications are important </a:t>
            </a:r>
            <a:endParaRPr sz="1700" b="1">
              <a:solidFill>
                <a:schemeClr val="lt2"/>
              </a:solidFill>
            </a:endParaRPr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00"/>
              <a:buChar char="○"/>
            </a:pPr>
            <a:r>
              <a:rPr lang="en" sz="1300">
                <a:solidFill>
                  <a:schemeClr val="lt2"/>
                </a:solidFill>
              </a:rPr>
              <a:t>Try to appeal to as many people as possible in as many ways as possible</a:t>
            </a:r>
            <a:endParaRPr sz="1300">
              <a:solidFill>
                <a:schemeClr val="lt2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700"/>
              <a:buChar char="●"/>
            </a:pPr>
            <a:r>
              <a:rPr lang="en" sz="1700" b="1">
                <a:solidFill>
                  <a:schemeClr val="lt2"/>
                </a:solidFill>
              </a:rPr>
              <a:t>Social media balance</a:t>
            </a:r>
            <a:endParaRPr sz="1700" b="1">
              <a:solidFill>
                <a:schemeClr val="lt2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700"/>
              <a:buChar char="●"/>
            </a:pPr>
            <a:r>
              <a:rPr lang="en" sz="1700" b="1">
                <a:solidFill>
                  <a:schemeClr val="lt2"/>
                </a:solidFill>
              </a:rPr>
              <a:t>Community Engagement</a:t>
            </a:r>
            <a:endParaRPr sz="1700" b="1">
              <a:solidFill>
                <a:schemeClr val="lt2"/>
              </a:solidFill>
            </a:endParaRPr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00"/>
              <a:buChar char="○"/>
            </a:pPr>
            <a:r>
              <a:rPr lang="en" sz="1300">
                <a:solidFill>
                  <a:schemeClr val="lt2"/>
                </a:solidFill>
              </a:rPr>
              <a:t>Continue opportunities to meet virtually in small groups (i.e. high school feeder)</a:t>
            </a:r>
            <a:endParaRPr sz="1300">
              <a:solidFill>
                <a:schemeClr val="lt2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700"/>
              <a:buChar char="●"/>
            </a:pPr>
            <a:r>
              <a:rPr lang="en" sz="1700" b="1">
                <a:solidFill>
                  <a:schemeClr val="lt2"/>
                </a:solidFill>
              </a:rPr>
              <a:t>Concerns about students returning to school in the fall</a:t>
            </a:r>
            <a:endParaRPr sz="1700" b="1">
              <a:solidFill>
                <a:schemeClr val="lt2"/>
              </a:solidFill>
            </a:endParaRPr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00"/>
              <a:buChar char="○"/>
            </a:pPr>
            <a:r>
              <a:rPr lang="en" sz="1300">
                <a:solidFill>
                  <a:schemeClr val="lt2"/>
                </a:solidFill>
              </a:rPr>
              <a:t>Social Emotional Health</a:t>
            </a:r>
            <a:endParaRPr sz="1300">
              <a:solidFill>
                <a:schemeClr val="lt2"/>
              </a:solidFill>
            </a:endParaRPr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00"/>
              <a:buChar char="○"/>
            </a:pPr>
            <a:r>
              <a:rPr lang="en" sz="1300">
                <a:solidFill>
                  <a:schemeClr val="lt2"/>
                </a:solidFill>
              </a:rPr>
              <a:t>Academic Health</a:t>
            </a:r>
            <a:endParaRPr sz="1300">
              <a:solidFill>
                <a:schemeClr val="lt2"/>
              </a:solidFill>
            </a:endParaRPr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00"/>
              <a:buChar char="○"/>
            </a:pPr>
            <a:r>
              <a:rPr lang="en" sz="1300" b="1">
                <a:solidFill>
                  <a:schemeClr val="lt2"/>
                </a:solidFill>
              </a:rPr>
              <a:t>All</a:t>
            </a:r>
            <a:r>
              <a:rPr lang="en" sz="1300">
                <a:solidFill>
                  <a:schemeClr val="lt2"/>
                </a:solidFill>
              </a:rPr>
              <a:t> staff members must be trained and equipped to support</a:t>
            </a:r>
            <a:endParaRPr sz="1300">
              <a:solidFill>
                <a:schemeClr val="lt2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700"/>
              <a:buChar char="●"/>
            </a:pPr>
            <a:r>
              <a:rPr lang="en" sz="1700" b="1">
                <a:solidFill>
                  <a:schemeClr val="lt2"/>
                </a:solidFill>
              </a:rPr>
              <a:t>Strong need to reconnect</a:t>
            </a:r>
            <a:endParaRPr sz="1700" b="1">
              <a:solidFill>
                <a:schemeClr val="lt2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700"/>
              <a:buChar char="●"/>
            </a:pPr>
            <a:r>
              <a:rPr lang="en" sz="1700" b="1">
                <a:solidFill>
                  <a:schemeClr val="lt2"/>
                </a:solidFill>
              </a:rPr>
              <a:t>Desire to heal divisiveness in the community</a:t>
            </a:r>
            <a:endParaRPr sz="1700" b="1">
              <a:solidFill>
                <a:schemeClr val="lt2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700"/>
              <a:buChar char="●"/>
            </a:pPr>
            <a:r>
              <a:rPr lang="en" sz="1700" b="1">
                <a:solidFill>
                  <a:schemeClr val="lt2"/>
                </a:solidFill>
              </a:rPr>
              <a:t>Consistency with curriculum, standards and grading</a:t>
            </a:r>
            <a:endParaRPr sz="1700" b="1">
              <a:solidFill>
                <a:schemeClr val="lt2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700"/>
              <a:buChar char="●"/>
            </a:pPr>
            <a:r>
              <a:rPr lang="en" sz="1700" b="1">
                <a:solidFill>
                  <a:schemeClr val="lt2"/>
                </a:solidFill>
              </a:rPr>
              <a:t>Equity</a:t>
            </a:r>
            <a:endParaRPr sz="1700" b="1">
              <a:solidFill>
                <a:schemeClr val="lt2"/>
              </a:solidFill>
            </a:endParaRPr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00"/>
              <a:buChar char="○"/>
            </a:pPr>
            <a:r>
              <a:rPr lang="en" sz="1300">
                <a:solidFill>
                  <a:schemeClr val="lt2"/>
                </a:solidFill>
              </a:rPr>
              <a:t>Programs, Services and Access</a:t>
            </a:r>
            <a:endParaRPr sz="1300">
              <a:solidFill>
                <a:schemeClr val="lt2"/>
              </a:solidFill>
            </a:endParaRPr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00"/>
              <a:buChar char="○"/>
            </a:pPr>
            <a:r>
              <a:rPr lang="en" sz="1300">
                <a:solidFill>
                  <a:schemeClr val="lt2"/>
                </a:solidFill>
              </a:rPr>
              <a:t>Safe and Inclusive Learning Environments</a:t>
            </a:r>
            <a:endParaRPr sz="1300"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lt2"/>
                </a:solidFill>
              </a:rPr>
              <a:t>ThoughtExchange</a:t>
            </a:r>
            <a:endParaRPr b="1">
              <a:solidFill>
                <a:schemeClr val="lt2"/>
              </a:solidFill>
            </a:endParaRPr>
          </a:p>
        </p:txBody>
      </p:sp>
      <p:sp>
        <p:nvSpPr>
          <p:cNvPr id="99" name="Google Shape;99;p1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6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100" name="Google Shape;100;p18"/>
          <p:cNvSpPr/>
          <p:nvPr/>
        </p:nvSpPr>
        <p:spPr>
          <a:xfrm>
            <a:off x="1483700" y="1873825"/>
            <a:ext cx="6429300" cy="911400"/>
          </a:xfrm>
          <a:prstGeom prst="rect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Question: </a:t>
            </a:r>
            <a:r>
              <a:rPr lang="en" sz="1800">
                <a:solidFill>
                  <a:schemeClr val="lt1"/>
                </a:solidFill>
              </a:rPr>
              <a:t>What should the District consider in order to ensure a smooth transition to the 2021-22 school year?</a:t>
            </a:r>
            <a:endParaRPr sz="1800">
              <a:solidFill>
                <a:schemeClr val="lt1"/>
              </a:solidFill>
            </a:endParaRPr>
          </a:p>
        </p:txBody>
      </p:sp>
      <p:sp>
        <p:nvSpPr>
          <p:cNvPr id="106" name="Google Shape;106;p1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107" name="Google Shape;107;p19"/>
          <p:cNvSpPr txBox="1">
            <a:spLocks noGrp="1"/>
          </p:cNvSpPr>
          <p:nvPr>
            <p:ph type="body" idx="1"/>
          </p:nvPr>
        </p:nvSpPr>
        <p:spPr>
          <a:xfrm>
            <a:off x="723075" y="1491500"/>
            <a:ext cx="2034000" cy="59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400" b="1">
                <a:solidFill>
                  <a:schemeClr val="lt2"/>
                </a:solidFill>
              </a:rPr>
              <a:t>Participation</a:t>
            </a:r>
            <a:endParaRPr sz="2400" b="1">
              <a:solidFill>
                <a:schemeClr val="lt2"/>
              </a:solidFill>
            </a:endParaRPr>
          </a:p>
        </p:txBody>
      </p:sp>
      <p:sp>
        <p:nvSpPr>
          <p:cNvPr id="108" name="Google Shape;108;p19"/>
          <p:cNvSpPr txBox="1">
            <a:spLocks noGrp="1"/>
          </p:cNvSpPr>
          <p:nvPr>
            <p:ph type="body" idx="2"/>
          </p:nvPr>
        </p:nvSpPr>
        <p:spPr>
          <a:xfrm>
            <a:off x="5224875" y="1529000"/>
            <a:ext cx="2034000" cy="51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400" b="1">
                <a:solidFill>
                  <a:schemeClr val="lt2"/>
                </a:solidFill>
              </a:rPr>
              <a:t>Main Themes</a:t>
            </a:r>
            <a:endParaRPr sz="2400" b="1">
              <a:solidFill>
                <a:schemeClr val="lt2"/>
              </a:solidFill>
            </a:endParaRPr>
          </a:p>
        </p:txBody>
      </p:sp>
      <p:pic>
        <p:nvPicPr>
          <p:cNvPr id="109" name="Google Shape;10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9800" y="2085800"/>
            <a:ext cx="3200551" cy="134915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9"/>
          <p:cNvSpPr txBox="1"/>
          <p:nvPr/>
        </p:nvSpPr>
        <p:spPr>
          <a:xfrm>
            <a:off x="3843500" y="2085800"/>
            <a:ext cx="2211300" cy="280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Smaller Class Sizes</a:t>
            </a:r>
            <a:endParaRPr b="1"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Student Support</a:t>
            </a:r>
            <a:endParaRPr b="1"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ato"/>
              <a:buChar char="●"/>
            </a:pPr>
            <a:r>
              <a:rPr lang="en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Counselors </a:t>
            </a:r>
            <a:endParaRPr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ato"/>
              <a:buChar char="●"/>
            </a:pPr>
            <a:r>
              <a:rPr lang="en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Paraprofessionals </a:t>
            </a:r>
            <a:endParaRPr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ato"/>
              <a:buChar char="●"/>
            </a:pPr>
            <a:r>
              <a:rPr lang="en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Interventions </a:t>
            </a:r>
            <a:endParaRPr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ato"/>
              <a:buChar char="●"/>
            </a:pPr>
            <a:r>
              <a:rPr lang="en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Nurses </a:t>
            </a:r>
            <a:endParaRPr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ato"/>
              <a:buChar char="●"/>
            </a:pPr>
            <a:r>
              <a:rPr lang="en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Small Groups</a:t>
            </a:r>
            <a:endParaRPr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1" name="Google Shape;111;p19"/>
          <p:cNvSpPr txBox="1"/>
          <p:nvPr/>
        </p:nvSpPr>
        <p:spPr>
          <a:xfrm>
            <a:off x="6426350" y="2048300"/>
            <a:ext cx="2468700" cy="280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Consistency Across the District</a:t>
            </a:r>
            <a:endParaRPr b="1"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ato"/>
              <a:buChar char="●"/>
            </a:pPr>
            <a:r>
              <a:rPr lang="en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Access to Technology</a:t>
            </a:r>
            <a:endParaRPr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ato"/>
              <a:buChar char="●"/>
            </a:pPr>
            <a:r>
              <a:rPr lang="en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Bell Schedules</a:t>
            </a:r>
            <a:endParaRPr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ato"/>
              <a:buChar char="●"/>
            </a:pPr>
            <a:r>
              <a:rPr lang="en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Grading</a:t>
            </a:r>
            <a:endParaRPr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ato"/>
              <a:buChar char="●"/>
            </a:pPr>
            <a:r>
              <a:rPr lang="en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Assessment</a:t>
            </a:r>
            <a:endParaRPr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Safety </a:t>
            </a:r>
            <a:endParaRPr b="1"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ato"/>
              <a:buChar char="●"/>
            </a:pPr>
            <a:r>
              <a:rPr lang="en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Masks </a:t>
            </a:r>
            <a:endParaRPr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ato"/>
              <a:buChar char="●"/>
            </a:pPr>
            <a:r>
              <a:rPr lang="en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Cleaning </a:t>
            </a:r>
            <a:endParaRPr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ato"/>
              <a:buChar char="●"/>
            </a:pPr>
            <a:r>
              <a:rPr lang="en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Follow Guidance </a:t>
            </a:r>
            <a:endParaRPr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0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Question: </a:t>
            </a:r>
            <a:r>
              <a:rPr lang="en" sz="1800">
                <a:solidFill>
                  <a:schemeClr val="lt1"/>
                </a:solidFill>
              </a:rPr>
              <a:t>Please provide your input on how you think one-time monies should be prioritized to best support students.</a:t>
            </a:r>
            <a:endParaRPr sz="1800">
              <a:solidFill>
                <a:schemeClr val="lt1"/>
              </a:solidFill>
            </a:endParaRPr>
          </a:p>
        </p:txBody>
      </p:sp>
      <p:sp>
        <p:nvSpPr>
          <p:cNvPr id="117" name="Google Shape;117;p20"/>
          <p:cNvSpPr txBox="1">
            <a:spLocks noGrp="1"/>
          </p:cNvSpPr>
          <p:nvPr>
            <p:ph type="body" idx="1"/>
          </p:nvPr>
        </p:nvSpPr>
        <p:spPr>
          <a:xfrm>
            <a:off x="669838" y="1408375"/>
            <a:ext cx="2013900" cy="56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lt2"/>
                </a:solidFill>
              </a:rPr>
              <a:t>Participation</a:t>
            </a:r>
            <a:endParaRPr sz="2400" b="1">
              <a:solidFill>
                <a:schemeClr val="lt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chemeClr val="lt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118" name="Google Shape;118;p20"/>
          <p:cNvSpPr txBox="1">
            <a:spLocks noGrp="1"/>
          </p:cNvSpPr>
          <p:nvPr>
            <p:ph type="body" idx="2"/>
          </p:nvPr>
        </p:nvSpPr>
        <p:spPr>
          <a:xfrm>
            <a:off x="5206950" y="1408363"/>
            <a:ext cx="2013900" cy="56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400" b="1">
                <a:solidFill>
                  <a:schemeClr val="lt2"/>
                </a:solidFill>
              </a:rPr>
              <a:t>Main Themes</a:t>
            </a:r>
            <a:endParaRPr sz="2400" b="1">
              <a:solidFill>
                <a:schemeClr val="lt2"/>
              </a:solidFill>
            </a:endParaRPr>
          </a:p>
        </p:txBody>
      </p:sp>
      <p:sp>
        <p:nvSpPr>
          <p:cNvPr id="119" name="Google Shape;119;p2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pic>
        <p:nvPicPr>
          <p:cNvPr id="120" name="Google Shape;12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988" y="1999350"/>
            <a:ext cx="3154176" cy="1208275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20"/>
          <p:cNvSpPr txBox="1"/>
          <p:nvPr/>
        </p:nvSpPr>
        <p:spPr>
          <a:xfrm>
            <a:off x="4179150" y="2133700"/>
            <a:ext cx="4069500" cy="4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22" name="Google Shape;122;p20"/>
          <p:cNvSpPr txBox="1"/>
          <p:nvPr/>
        </p:nvSpPr>
        <p:spPr>
          <a:xfrm>
            <a:off x="3843500" y="1999350"/>
            <a:ext cx="2211300" cy="280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Smaller Class Sizes</a:t>
            </a:r>
            <a:endParaRPr b="1"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Student Support</a:t>
            </a:r>
            <a:endParaRPr b="1"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ato"/>
              <a:buChar char="●"/>
            </a:pPr>
            <a:r>
              <a:rPr lang="en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Counselors </a:t>
            </a:r>
            <a:endParaRPr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ato"/>
              <a:buChar char="●"/>
            </a:pPr>
            <a:r>
              <a:rPr lang="en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Psychologists  </a:t>
            </a:r>
            <a:endParaRPr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ato"/>
              <a:buChar char="●"/>
            </a:pPr>
            <a:r>
              <a:rPr lang="en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Nurses </a:t>
            </a:r>
            <a:endParaRPr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ato"/>
              <a:buChar char="●"/>
            </a:pPr>
            <a:r>
              <a:rPr lang="en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Social Workers</a:t>
            </a:r>
            <a:endParaRPr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ato"/>
              <a:buChar char="●"/>
            </a:pPr>
            <a:r>
              <a:rPr lang="en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Reading Specialists</a:t>
            </a:r>
            <a:endParaRPr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ato"/>
              <a:buChar char="●"/>
            </a:pPr>
            <a:r>
              <a:rPr lang="en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Paraeducators</a:t>
            </a:r>
            <a:endParaRPr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23" name="Google Shape;123;p20"/>
          <p:cNvSpPr txBox="1"/>
          <p:nvPr/>
        </p:nvSpPr>
        <p:spPr>
          <a:xfrm>
            <a:off x="6426350" y="1968775"/>
            <a:ext cx="2211300" cy="280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Equitable Access</a:t>
            </a:r>
            <a:endParaRPr b="1"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ato"/>
              <a:buChar char="●"/>
            </a:pPr>
            <a:r>
              <a:rPr lang="en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Technology</a:t>
            </a:r>
            <a:endParaRPr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ato"/>
              <a:buChar char="●"/>
            </a:pPr>
            <a:r>
              <a:rPr lang="en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Course Offerings</a:t>
            </a:r>
            <a:endParaRPr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ato"/>
              <a:buChar char="○"/>
            </a:pPr>
            <a:r>
              <a:rPr lang="en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Art</a:t>
            </a:r>
            <a:endParaRPr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ato"/>
              <a:buChar char="○"/>
            </a:pPr>
            <a:r>
              <a:rPr lang="en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Music</a:t>
            </a:r>
            <a:endParaRPr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ato"/>
              <a:buChar char="●"/>
            </a:pPr>
            <a:r>
              <a:rPr lang="en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Libraries</a:t>
            </a:r>
            <a:endParaRPr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1"/>
          <p:cNvSpPr txBox="1">
            <a:spLocks noGrp="1"/>
          </p:cNvSpPr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Common Priorities</a:t>
            </a:r>
            <a:endParaRPr/>
          </a:p>
        </p:txBody>
      </p:sp>
      <p:sp>
        <p:nvSpPr>
          <p:cNvPr id="129" name="Google Shape;129;p2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 b="1"/>
              <a:t>Smaller Class Sizes</a:t>
            </a:r>
            <a:endParaRPr sz="2000" b="1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000" b="1"/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 b="1"/>
              <a:t>Student Support</a:t>
            </a:r>
            <a:endParaRPr sz="2000" b="1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000" b="1"/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 b="1"/>
              <a:t>Consistency Across Sites</a:t>
            </a:r>
            <a:endParaRPr sz="2000"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130" name="Google Shape;130;p2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9</a:t>
            </a:fld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004B87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</Words>
  <Application>Microsoft Office PowerPoint</Application>
  <PresentationFormat>On-screen Show (16:9)</PresentationFormat>
  <Paragraphs>98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Playfair Display</vt:lpstr>
      <vt:lpstr>Arial</vt:lpstr>
      <vt:lpstr>Lato</vt:lpstr>
      <vt:lpstr>Coral</vt:lpstr>
      <vt:lpstr>Additional Stakeholder Input Results</vt:lpstr>
      <vt:lpstr>Superintendent’s Task Force</vt:lpstr>
      <vt:lpstr>Who</vt:lpstr>
      <vt:lpstr>When/How</vt:lpstr>
      <vt:lpstr>What We Learned</vt:lpstr>
      <vt:lpstr>ThoughtExchange</vt:lpstr>
      <vt:lpstr>Question: What should the District consider in order to ensure a smooth transition to the 2021-22 school year?</vt:lpstr>
      <vt:lpstr>Question: Please provide your input on how you think one-time monies should be prioritized to best support students.</vt:lpstr>
      <vt:lpstr>Common Priorities</vt:lpstr>
      <vt:lpstr>Final Thoughts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Additional Stakeholder Input Results</dc:title>
  <dc:creator>Fischer, Cindy [EC]</dc:creator>
  <cp:lastModifiedBy>Fischer, Cindy [EC]</cp:lastModifiedBy>
  <cp:revision>1</cp:revision>
  <dcterms:modified xsi:type="dcterms:W3CDTF">2021-06-02T17:50:36Z</dcterms:modified>
</cp:coreProperties>
</file>